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1"/>
  </p:notesMasterIdLst>
  <p:sldIdLst>
    <p:sldId id="258" r:id="rId2"/>
    <p:sldId id="266" r:id="rId3"/>
    <p:sldId id="273" r:id="rId4"/>
    <p:sldId id="268" r:id="rId5"/>
    <p:sldId id="269" r:id="rId6"/>
    <p:sldId id="271" r:id="rId7"/>
    <p:sldId id="272" r:id="rId8"/>
    <p:sldId id="270" r:id="rId9"/>
    <p:sldId id="274" r:id="rId10"/>
  </p:sldIdLst>
  <p:sldSz cx="12192000" cy="6858000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D725"/>
    <a:srgbClr val="ACC7F2"/>
    <a:srgbClr val="F6F6F6"/>
    <a:srgbClr val="4019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C89EF96-8CEA-46FF-86C4-4CE0E760980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2030" autoAdjust="0"/>
  </p:normalViewPr>
  <p:slideViewPr>
    <p:cSldViewPr snapToGrid="0" snapToObjects="1">
      <p:cViewPr varScale="1">
        <p:scale>
          <a:sx n="68" d="100"/>
          <a:sy n="68" d="100"/>
        </p:scale>
        <p:origin x="1066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CBF6A879-9517-AE48-8CC0-98C91B9B7F16}" type="datetimeFigureOut">
              <a:rPr lang="en-US" smtClean="0"/>
              <a:t>12/11/2020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44861"/>
            <a:ext cx="5608320" cy="3636705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3EA35F38-4B71-E34B-AB92-BD43A9D3F7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783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35F38-4B71-E34B-AB92-BD43A9D3F76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8248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35F38-4B71-E34B-AB92-BD43A9D3F76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6927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35F38-4B71-E34B-AB92-BD43A9D3F76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8312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35F38-4B71-E34B-AB92-BD43A9D3F76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9981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35F38-4B71-E34B-AB92-BD43A9D3F76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6393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35F38-4B71-E34B-AB92-BD43A9D3F76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5266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35F38-4B71-E34B-AB92-BD43A9D3F761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6521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35F38-4B71-E34B-AB92-BD43A9D3F761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565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t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4485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5488" y="539540"/>
            <a:ext cx="1983959" cy="1069848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4474240" y="5929923"/>
            <a:ext cx="3378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0D725"/>
                </a:solidFill>
                <a:latin typeface="Arial" charset="0"/>
                <a:ea typeface="Arial" charset="0"/>
                <a:cs typeface="Arial" charset="0"/>
              </a:rPr>
              <a:t>Technical Minds. Legal Muscle.</a:t>
            </a:r>
            <a:endParaRPr lang="en-US" dirty="0">
              <a:solidFill>
                <a:srgbClr val="80D725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1524000" y="1695450"/>
            <a:ext cx="9144000" cy="1834134"/>
          </a:xfrm>
        </p:spPr>
        <p:txBody>
          <a:bodyPr anchor="ctr" anchorCtr="0"/>
          <a:lstStyle>
            <a:lvl1pPr algn="ctr">
              <a:defRPr sz="4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Insert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287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41248" y="1490472"/>
            <a:ext cx="10515600" cy="4489704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2800" b="0" i="0" baseline="0"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SzPct val="90000"/>
              <a:buFont typeface=".AppleSystemUIFont" charset="-120"/>
              <a:buChar char="−"/>
              <a:defRPr b="0" i="0"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Font typeface="Wingdings" charset="2"/>
              <a:buChar char="§"/>
              <a:defRPr b="0" i="0"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buSzPct val="65000"/>
              <a:buFont typeface="Wingdings" charset="2"/>
              <a:buChar char="q"/>
              <a:defRPr b="0" i="0"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buSzPct val="75000"/>
              <a:buFont typeface=".LucidaGrandeUI" charset="0"/>
              <a:buChar char="◆"/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204992"/>
            <a:ext cx="2114355" cy="322967"/>
          </a:xfrm>
          <a:prstGeom prst="rect">
            <a:avLst/>
          </a:prstGeom>
        </p:spPr>
      </p:pic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8012624" y="6204992"/>
            <a:ext cx="33411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E76BFB8-3987-F844-B038-67937124E37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idx="4294967295" hasCustomPrompt="1"/>
          </p:nvPr>
        </p:nvSpPr>
        <p:spPr>
          <a:xfrm>
            <a:off x="838200" y="91871"/>
            <a:ext cx="10515600" cy="1325563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defRPr baseline="0">
                <a:solidFill>
                  <a:srgbClr val="4E1F60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sz="3200" b="1" dirty="0">
              <a:solidFill>
                <a:srgbClr val="40194E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209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019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 flipV="1">
            <a:off x="4184543" y="2543762"/>
            <a:ext cx="685800" cy="54864"/>
          </a:xfrm>
          <a:prstGeom prst="rect">
            <a:avLst/>
          </a:prstGeom>
          <a:solidFill>
            <a:srgbClr val="80D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4990" y="-1024835"/>
            <a:ext cx="3516340" cy="3375430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>
          <a:xfrm>
            <a:off x="4087368" y="2679191"/>
            <a:ext cx="7095744" cy="1635633"/>
          </a:xfrm>
        </p:spPr>
        <p:txBody>
          <a:bodyPr anchor="t" anchorCtr="0"/>
          <a:lstStyle>
            <a:lvl1pPr>
              <a:defRPr sz="4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Section Divider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248" y="6208776"/>
            <a:ext cx="2036763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6119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ered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 baseline="0">
                <a:solidFill>
                  <a:srgbClr val="4E1F60"/>
                </a:solidFill>
              </a:defRPr>
            </a:lvl1pPr>
          </a:lstStyle>
          <a:p>
            <a:r>
              <a:rPr lang="en-US" dirty="0" smtClean="0"/>
              <a:t>A Career at Sterne Kessler Means More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544763" y="1651000"/>
            <a:ext cx="7105650" cy="3922713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Insert graphic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918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rgbClr val="4E1F60"/>
                </a:solidFill>
              </a:defRPr>
            </a:lvl1pPr>
          </a:lstStyle>
          <a:p>
            <a:r>
              <a:rPr lang="en-US" dirty="0" smtClean="0"/>
              <a:t>Sample Table Styling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574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 hasCustomPrompt="1"/>
          </p:nvPr>
        </p:nvSpPr>
        <p:spPr>
          <a:xfrm>
            <a:off x="4184650" y="1595438"/>
            <a:ext cx="7172325" cy="448151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aseline="0"/>
            </a:lvl1pPr>
          </a:lstStyle>
          <a:p>
            <a:pPr lvl="0"/>
            <a:r>
              <a:rPr lang="en-US" sz="2000" dirty="0" smtClean="0"/>
              <a:t>Insert text here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2" hasCustomPrompt="1"/>
          </p:nvPr>
        </p:nvSpPr>
        <p:spPr>
          <a:xfrm>
            <a:off x="954088" y="1595438"/>
            <a:ext cx="2754312" cy="27432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954088" y="4397375"/>
            <a:ext cx="2754312" cy="8651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baseline="0"/>
            </a:lvl1pPr>
          </a:lstStyle>
          <a:p>
            <a:pPr lvl="0"/>
            <a:r>
              <a:rPr lang="en-US" sz="1400" dirty="0" smtClean="0"/>
              <a:t>Insert name / title / caption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813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44379" y="6244190"/>
            <a:ext cx="79357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confidential  © Sterne, Kessler, Goldstein</a:t>
            </a:r>
            <a:r>
              <a:rPr lang="en-US" sz="100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&amp; Fox </a:t>
            </a:r>
            <a:r>
              <a:rPr lang="en-US" sz="1000" cap="small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P.L.L.C.</a:t>
            </a:r>
            <a:r>
              <a:rPr lang="en-US" sz="100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2020</a:t>
            </a:r>
            <a:endParaRPr lang="en-US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8200" y="6204992"/>
            <a:ext cx="2114355" cy="322967"/>
          </a:xfrm>
          <a:prstGeom prst="rect">
            <a:avLst/>
          </a:prstGeom>
        </p:spPr>
      </p:pic>
      <p:sp>
        <p:nvSpPr>
          <p:cNvPr id="10" name="Slide Number Placeholder 5"/>
          <p:cNvSpPr txBox="1">
            <a:spLocks/>
          </p:cNvSpPr>
          <p:nvPr/>
        </p:nvSpPr>
        <p:spPr>
          <a:xfrm>
            <a:off x="8012624" y="6204992"/>
            <a:ext cx="33411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E76BFB8-3987-F844-B038-67937124E37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Placeholder 11"/>
          <p:cNvSpPr>
            <a:spLocks noGrp="1"/>
          </p:cNvSpPr>
          <p:nvPr>
            <p:ph type="title"/>
          </p:nvPr>
        </p:nvSpPr>
        <p:spPr>
          <a:xfrm>
            <a:off x="841248" y="91440"/>
            <a:ext cx="10515600" cy="13258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841248" y="1508760"/>
            <a:ext cx="10515600" cy="44919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add text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818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6" r:id="rId4"/>
    <p:sldLayoutId id="2147483657" r:id="rId5"/>
    <p:sldLayoutId id="2147483658" r:id="rId6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 baseline="0">
          <a:solidFill>
            <a:srgbClr val="4E1F6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/>
        <a:buChar char="•"/>
        <a:defRPr sz="28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marR="0" indent="-228600" algn="l" defTabSz="914400" rtl="0" eaLnBrk="1" fontAlgn="auto" latinLnBrk="0" hangingPunct="1">
        <a:lnSpc>
          <a:spcPct val="120000"/>
        </a:lnSpc>
        <a:spcBef>
          <a:spcPts val="500"/>
        </a:spcBef>
        <a:spcAft>
          <a:spcPts val="0"/>
        </a:spcAft>
        <a:buClrTx/>
        <a:buSzPct val="90000"/>
        <a:buFont typeface=".AppleSystemUIFont" charset="-120"/>
        <a:buChar char="−"/>
        <a:tabLst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marR="0" indent="-228600" algn="l" defTabSz="914400" rtl="0" eaLnBrk="1" fontAlgn="auto" latinLnBrk="0" hangingPunct="1">
        <a:lnSpc>
          <a:spcPct val="120000"/>
        </a:lnSpc>
        <a:spcBef>
          <a:spcPts val="500"/>
        </a:spcBef>
        <a:spcAft>
          <a:spcPts val="0"/>
        </a:spcAft>
        <a:buClrTx/>
        <a:buSzTx/>
        <a:buFont typeface="Wingdings" charset="2"/>
        <a:buChar char="§"/>
        <a:tabLst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marR="0" indent="-228600" algn="l" defTabSz="914400" rtl="0" eaLnBrk="1" fontAlgn="auto" latinLnBrk="0" hangingPunct="1">
        <a:lnSpc>
          <a:spcPct val="120000"/>
        </a:lnSpc>
        <a:spcBef>
          <a:spcPts val="500"/>
        </a:spcBef>
        <a:spcAft>
          <a:spcPts val="0"/>
        </a:spcAft>
        <a:buClrTx/>
        <a:buSzPct val="65000"/>
        <a:buFont typeface="Wingdings" charset="2"/>
        <a:buChar char="q"/>
        <a:tabLst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marR="0" indent="-228600" algn="l" defTabSz="914400" rtl="0" eaLnBrk="1" fontAlgn="auto" latinLnBrk="0" hangingPunct="1">
        <a:lnSpc>
          <a:spcPct val="120000"/>
        </a:lnSpc>
        <a:spcBef>
          <a:spcPts val="500"/>
        </a:spcBef>
        <a:spcAft>
          <a:spcPts val="0"/>
        </a:spcAft>
        <a:buClrTx/>
        <a:buSzPct val="25000"/>
        <a:buFont typeface=".LucidaGrandeUI" charset="0"/>
        <a:buChar char="◆"/>
        <a:tabLst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Lightning Round IV:</a:t>
            </a:r>
            <a:br>
              <a:rPr lang="en-US" dirty="0" smtClean="0"/>
            </a:br>
            <a:r>
              <a:rPr lang="en-US" dirty="0" smtClean="0"/>
              <a:t>International </a:t>
            </a:r>
            <a:r>
              <a:rPr lang="en-US" dirty="0" smtClean="0"/>
              <a:t>Updates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557646" y="4419464"/>
            <a:ext cx="9144000" cy="14301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00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marR="0" indent="0" algn="ct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SzPct val="90000"/>
              <a:buFont typeface=".AppleSystemUIFont" charset="-120"/>
              <a:buNone/>
              <a:tabLst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marR="0" indent="0" algn="ct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marR="0" indent="0" algn="ct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SzPct val="65000"/>
              <a:buFont typeface="Wingdings" charset="2"/>
              <a:buNone/>
              <a:tabLst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marR="0" indent="0" algn="ct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SzPct val="25000"/>
              <a:buFont typeface=".LucidaGrandeUI" charset="0"/>
              <a:buNone/>
              <a:tabLst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solidFill>
                  <a:srgbClr val="A4EB5A"/>
                </a:solidFill>
              </a:rPr>
              <a:t>Daniel Gajewski </a:t>
            </a:r>
            <a:r>
              <a:rPr lang="en-US" sz="3200" dirty="0">
                <a:solidFill>
                  <a:srgbClr val="A4EB5A"/>
                </a:solidFill>
              </a:rPr>
              <a:t/>
            </a:r>
            <a:br>
              <a:rPr lang="en-US" sz="3200" dirty="0">
                <a:solidFill>
                  <a:srgbClr val="A4EB5A"/>
                </a:solidFill>
              </a:rPr>
            </a:br>
            <a:r>
              <a:rPr lang="en-US" dirty="0" smtClean="0">
                <a:solidFill>
                  <a:srgbClr val="80D725"/>
                </a:solidFill>
              </a:rPr>
              <a:t/>
            </a:r>
            <a:br>
              <a:rPr lang="en-US" dirty="0" smtClean="0">
                <a:solidFill>
                  <a:srgbClr val="80D725"/>
                </a:solidFill>
              </a:rPr>
            </a:br>
            <a:r>
              <a:rPr lang="en-US" sz="1800" dirty="0" smtClean="0"/>
              <a:t>December 10, 2020</a:t>
            </a:r>
            <a:endParaRPr lang="en-US" dirty="0">
              <a:solidFill>
                <a:srgbClr val="80D72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08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CC7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47980" t="6349" r="1" b="32449"/>
          <a:stretch/>
        </p:blipFill>
        <p:spPr>
          <a:xfrm>
            <a:off x="3657600" y="0"/>
            <a:ext cx="8534400" cy="627696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Hague </a:t>
            </a:r>
          </a:p>
          <a:p>
            <a:r>
              <a:rPr lang="en-US" dirty="0" smtClean="0"/>
              <a:t>China</a:t>
            </a:r>
          </a:p>
          <a:p>
            <a:r>
              <a:rPr lang="en-US" dirty="0" smtClean="0"/>
              <a:t>Japan</a:t>
            </a:r>
          </a:p>
          <a:p>
            <a:r>
              <a:rPr lang="en-US" dirty="0" smtClean="0"/>
              <a:t>South Korea</a:t>
            </a:r>
          </a:p>
          <a:p>
            <a:r>
              <a:rPr lang="en-US" dirty="0" smtClean="0"/>
              <a:t>United Kingdom</a:t>
            </a:r>
          </a:p>
          <a:p>
            <a:r>
              <a:rPr lang="en-US" dirty="0" smtClean="0"/>
              <a:t>Australia</a:t>
            </a:r>
          </a:p>
          <a:p>
            <a:r>
              <a:rPr lang="en-US" dirty="0" smtClean="0"/>
              <a:t>Eurasia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What’s New?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38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9232" y="2333991"/>
            <a:ext cx="5510114" cy="3255152"/>
          </a:xfrm>
        </p:spPr>
        <p:txBody>
          <a:bodyPr/>
          <a:lstStyle/>
          <a:p>
            <a:r>
              <a:rPr lang="en-US" sz="2400" dirty="0" smtClean="0"/>
              <a:t>Recently joined</a:t>
            </a:r>
          </a:p>
          <a:p>
            <a:pPr lvl="1"/>
            <a:r>
              <a:rPr lang="en-US" sz="2000" dirty="0" smtClean="0"/>
              <a:t>San Marino and Viet Nam (2019)</a:t>
            </a:r>
          </a:p>
          <a:p>
            <a:pPr lvl="1"/>
            <a:r>
              <a:rPr lang="en-US" sz="2000" dirty="0" smtClean="0"/>
              <a:t>Samoa, Israel, and Mexico (2020)</a:t>
            </a:r>
          </a:p>
          <a:p>
            <a:r>
              <a:rPr lang="en-US" sz="2400" dirty="0" smtClean="0"/>
              <a:t>Keep watching for China </a:t>
            </a:r>
          </a:p>
          <a:p>
            <a:pPr marL="457200" lvl="1" indent="0">
              <a:buNone/>
            </a:pP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The Hague System and Contracting Parties</a:t>
            </a:r>
            <a:endParaRPr lang="en-US" dirty="0"/>
          </a:p>
        </p:txBody>
      </p:sp>
      <p:sp>
        <p:nvSpPr>
          <p:cNvPr id="510" name="Content Placeholder 1"/>
          <p:cNvSpPr txBox="1">
            <a:spLocks/>
          </p:cNvSpPr>
          <p:nvPr/>
        </p:nvSpPr>
        <p:spPr>
          <a:xfrm>
            <a:off x="800210" y="1576280"/>
            <a:ext cx="10958783" cy="13729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defRPr sz="2800" b="0" i="0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marR="0" indent="-2286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SzPct val="90000"/>
              <a:buFont typeface=".AppleSystemUIFont" charset="-120"/>
              <a:buChar char="−"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marR="0" indent="-2286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20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marR="0" indent="-2286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SzPct val="65000"/>
              <a:buFont typeface="Wingdings" charset="2"/>
              <a:buChar char="q"/>
              <a:tabLst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marR="0" indent="-2286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SzPct val="75000"/>
              <a:buFont typeface=".LucidaGrandeUI" charset="0"/>
              <a:buChar char="◆"/>
              <a:tabLst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74 total Contracting Parties as of September 15, 2020</a:t>
            </a:r>
          </a:p>
          <a:p>
            <a:pPr marL="457200" lvl="1" indent="0">
              <a:buFont typeface=".AppleSystemUIFont" charset="-120"/>
              <a:buNone/>
            </a:pPr>
            <a:endParaRPr lang="en-US" sz="2000" dirty="0"/>
          </a:p>
        </p:txBody>
      </p:sp>
      <p:pic>
        <p:nvPicPr>
          <p:cNvPr id="2050" name="Picture 2" descr="Map of Hague members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6" t="4887" r="5128"/>
          <a:stretch/>
        </p:blipFill>
        <p:spPr bwMode="auto">
          <a:xfrm>
            <a:off x="5835649" y="2027752"/>
            <a:ext cx="6132121" cy="3561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1708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China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Design patent law updates go into effect June 1, 2021</a:t>
            </a:r>
          </a:p>
          <a:p>
            <a:pPr lvl="1"/>
            <a:r>
              <a:rPr lang="en-US" sz="2000" dirty="0" smtClean="0"/>
              <a:t>Partial Designs Permitted</a:t>
            </a:r>
          </a:p>
          <a:p>
            <a:pPr lvl="2"/>
            <a:r>
              <a:rPr lang="en-US" sz="1800" dirty="0" smtClean="0"/>
              <a:t>GUI designs will no longer need to be tied to a particular device</a:t>
            </a:r>
          </a:p>
          <a:p>
            <a:pPr lvl="1"/>
            <a:r>
              <a:rPr lang="en-US" sz="2000" dirty="0" smtClean="0"/>
              <a:t>Term extended to 15 years from date of application</a:t>
            </a:r>
          </a:p>
          <a:p>
            <a:pPr lvl="1"/>
            <a:r>
              <a:rPr lang="en-US" sz="2000" dirty="0" smtClean="0"/>
              <a:t>Damages increases</a:t>
            </a:r>
          </a:p>
        </p:txBody>
      </p:sp>
      <p:sp>
        <p:nvSpPr>
          <p:cNvPr id="8" name="Right Arrow 7"/>
          <p:cNvSpPr/>
          <p:nvPr/>
        </p:nvSpPr>
        <p:spPr>
          <a:xfrm>
            <a:off x="5906697" y="5185310"/>
            <a:ext cx="707213" cy="339699"/>
          </a:xfrm>
          <a:prstGeom prst="rightArrow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95671" y="3865952"/>
            <a:ext cx="4532731" cy="28553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14645" y="3823878"/>
            <a:ext cx="4510292" cy="2939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415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Japan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13620"/>
          <a:stretch/>
        </p:blipFill>
        <p:spPr>
          <a:xfrm>
            <a:off x="10041949" y="284287"/>
            <a:ext cx="2042971" cy="1832361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3539982" y="4111512"/>
            <a:ext cx="2629120" cy="2109317"/>
            <a:chOff x="9295596" y="1856689"/>
            <a:chExt cx="2629120" cy="2109317"/>
          </a:xfrm>
        </p:grpSpPr>
        <p:sp>
          <p:nvSpPr>
            <p:cNvPr id="5" name="TextBox 4"/>
            <p:cNvSpPr txBox="1"/>
            <p:nvPr/>
          </p:nvSpPr>
          <p:spPr>
            <a:xfrm>
              <a:off x="9295596" y="3504341"/>
              <a:ext cx="26291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Japan Design Registration No. 1671773: “Commercial Building”</a:t>
              </a: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339167" y="1856689"/>
              <a:ext cx="2541979" cy="1698198"/>
            </a:xfrm>
            <a:prstGeom prst="rect">
              <a:avLst/>
            </a:prstGeom>
          </p:spPr>
        </p:pic>
      </p:grpSp>
      <p:pic>
        <p:nvPicPr>
          <p:cNvPr id="1026" name="Picture 2" descr="https://www.meti.go.jp/press/2020/11/20201102003/20201102003b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80" y="2246546"/>
            <a:ext cx="2559840" cy="1626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6532531" y="4174567"/>
            <a:ext cx="2629120" cy="2046262"/>
            <a:chOff x="9485907" y="4261517"/>
            <a:chExt cx="2629120" cy="2046262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661648" y="4261517"/>
              <a:ext cx="2277638" cy="163096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9485907" y="5846114"/>
              <a:ext cx="26291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Japan Design Registration No. </a:t>
              </a:r>
              <a:r>
                <a:rPr lang="en-US" sz="1200" b="1" dirty="0" smtClean="0"/>
                <a:t>1671152: “Book Store Interior”</a:t>
              </a:r>
              <a:endParaRPr lang="en-US" sz="1200" b="1" dirty="0"/>
            </a:p>
          </p:txBody>
        </p:sp>
      </p:grpSp>
      <p:pic>
        <p:nvPicPr>
          <p:cNvPr id="1028" name="Picture 4" descr="https://www.meti.go.jp/press/2020/11/20201102003/20201102003f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8650" y="4015056"/>
            <a:ext cx="2518001" cy="1681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218510" y="4559841"/>
            <a:ext cx="3095458" cy="1514283"/>
            <a:chOff x="218510" y="4172211"/>
            <a:chExt cx="3095458" cy="151428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97759" y="4172211"/>
              <a:ext cx="1252727" cy="898967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218510" y="5040163"/>
              <a:ext cx="30954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Japan Design Registration No. 1672383: “Graphic Image for Displaying Information on Situation of Vehicle”</a:t>
              </a: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700550" y="4172211"/>
              <a:ext cx="1214046" cy="898967"/>
            </a:xfrm>
            <a:prstGeom prst="rect">
              <a:avLst/>
            </a:prstGeom>
          </p:spPr>
        </p:pic>
      </p:grp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41248" y="1490472"/>
            <a:ext cx="8541291" cy="1745765"/>
          </a:xfrm>
        </p:spPr>
        <p:txBody>
          <a:bodyPr/>
          <a:lstStyle/>
          <a:p>
            <a:r>
              <a:rPr lang="en-US" sz="2400" dirty="0"/>
              <a:t>Revised Design Act came into effect April 2020</a:t>
            </a:r>
          </a:p>
          <a:p>
            <a:pPr lvl="1"/>
            <a:r>
              <a:rPr lang="en-US" sz="2000" dirty="0" smtClean="0"/>
              <a:t>GUI can be protected independent from a device</a:t>
            </a:r>
          </a:p>
          <a:p>
            <a:pPr lvl="1"/>
            <a:r>
              <a:rPr lang="en-US" sz="2000" dirty="0" smtClean="0"/>
              <a:t>Buildings and interior design can be protected</a:t>
            </a:r>
          </a:p>
          <a:p>
            <a:r>
              <a:rPr lang="en-US" sz="2400" dirty="0" smtClean="0"/>
              <a:t>Related design practice expanded</a:t>
            </a:r>
          </a:p>
          <a:p>
            <a:pPr lvl="1"/>
            <a:r>
              <a:rPr lang="en-US" sz="2000" dirty="0" smtClean="0"/>
              <a:t>10-year period for a related design</a:t>
            </a:r>
          </a:p>
          <a:p>
            <a:pPr lvl="1"/>
            <a:r>
              <a:rPr lang="en-US" sz="2000" dirty="0" smtClean="0"/>
              <a:t>Related designs can relate to the principal design or another related design 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31926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Expanded non-substantive examination</a:t>
            </a:r>
          </a:p>
          <a:p>
            <a:pPr lvl="1"/>
            <a:r>
              <a:rPr lang="en-US" sz="2000" dirty="0" smtClean="0"/>
              <a:t>Designs for food, travel goods, packaging, and adornment will no longer be substantively examined</a:t>
            </a:r>
          </a:p>
          <a:p>
            <a:pPr lvl="2"/>
            <a:r>
              <a:rPr lang="en-US" sz="1800" dirty="0" smtClean="0"/>
              <a:t>Joining clothing/fashion, fiber/fabrics, office supplies</a:t>
            </a:r>
          </a:p>
          <a:p>
            <a:pPr lvl="1"/>
            <a:r>
              <a:rPr lang="en-US" sz="2000" dirty="0" smtClean="0"/>
              <a:t>Faster examination (10 days to 3 months)</a:t>
            </a:r>
          </a:p>
          <a:p>
            <a:pPr lvl="1"/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South Korea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155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As of January 1, EU design registrations (RCDs) will no longer be effective in the UK</a:t>
            </a:r>
          </a:p>
          <a:p>
            <a:r>
              <a:rPr lang="en-US" sz="2400" dirty="0" smtClean="0"/>
              <a:t>On January 1, the UKIPO will automatically create cloned UK rights for EU RCDs</a:t>
            </a:r>
          </a:p>
          <a:p>
            <a:pPr lvl="1"/>
            <a:r>
              <a:rPr lang="en-US" sz="2000" dirty="0" smtClean="0"/>
              <a:t>Unpublished RCDs will not be automatically cloned</a:t>
            </a:r>
          </a:p>
          <a:p>
            <a:pPr lvl="1"/>
            <a:r>
              <a:rPr lang="en-US" sz="2000" dirty="0" smtClean="0"/>
              <a:t>Cloned UK rights will be subject to UK annuity payments</a:t>
            </a:r>
          </a:p>
          <a:p>
            <a:r>
              <a:rPr lang="en-US" sz="2400" dirty="0" smtClean="0"/>
              <a:t>For EU design applications still pending on January 1, there will be a 9-month period to re-file as a new UK application</a:t>
            </a:r>
          </a:p>
          <a:p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United Kingdom</a:t>
            </a:r>
            <a:endParaRPr lang="en-US" dirty="0"/>
          </a:p>
        </p:txBody>
      </p:sp>
      <p:sp>
        <p:nvSpPr>
          <p:cNvPr id="4" name="Explosion 2 3"/>
          <p:cNvSpPr/>
          <p:nvPr/>
        </p:nvSpPr>
        <p:spPr>
          <a:xfrm rot="1460410">
            <a:off x="9583164" y="190987"/>
            <a:ext cx="2346960" cy="1329986"/>
          </a:xfrm>
          <a:prstGeom prst="irregularSeal2">
            <a:avLst/>
          </a:prstGeom>
          <a:ln>
            <a:solidFill>
              <a:srgbClr val="80D7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InflateTop">
              <a:avLst>
                <a:gd name="adj" fmla="val 17060"/>
              </a:avLst>
            </a:prstTxWarp>
            <a:noAutofit/>
          </a:bodyPr>
          <a:lstStyle/>
          <a:p>
            <a:pPr algn="ctr"/>
            <a:r>
              <a:rPr lang="en-US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Brexit!</a:t>
            </a:r>
            <a:endParaRPr lang="en-US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62851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Australia</a:t>
            </a:r>
          </a:p>
          <a:p>
            <a:pPr lvl="1"/>
            <a:r>
              <a:rPr lang="en-US" sz="2000" dirty="0" smtClean="0"/>
              <a:t>Designs Amendment Bill 2020 was introduced December 2</a:t>
            </a:r>
          </a:p>
          <a:p>
            <a:pPr lvl="2"/>
            <a:r>
              <a:rPr lang="en-US" sz="1800" dirty="0" smtClean="0"/>
              <a:t>Introducing a general grace period (12 months)</a:t>
            </a:r>
          </a:p>
          <a:p>
            <a:pPr lvl="2"/>
            <a:r>
              <a:rPr lang="en-US" sz="1800" dirty="0"/>
              <a:t>Allowing 6-month deferred publication </a:t>
            </a:r>
          </a:p>
          <a:p>
            <a:pPr lvl="2"/>
            <a:r>
              <a:rPr lang="en-US" sz="1800" dirty="0" smtClean="0"/>
              <a:t>Expanding </a:t>
            </a:r>
            <a:r>
              <a:rPr lang="en-US" sz="1800" dirty="0"/>
              <a:t>prior user </a:t>
            </a:r>
            <a:r>
              <a:rPr lang="en-US" sz="1800" dirty="0" smtClean="0"/>
              <a:t>rights</a:t>
            </a:r>
          </a:p>
          <a:p>
            <a:r>
              <a:rPr lang="en-US" sz="2400" dirty="0" smtClean="0"/>
              <a:t>Eurasia</a:t>
            </a:r>
          </a:p>
          <a:p>
            <a:pPr lvl="1"/>
            <a:r>
              <a:rPr lang="en-US" sz="2000" dirty="0" smtClean="0"/>
              <a:t>The Eurasian Patent Organization (EAPO) is developing a Eurasian design patent system</a:t>
            </a:r>
          </a:p>
          <a:p>
            <a:pPr lvl="2"/>
            <a:r>
              <a:rPr lang="en-US" sz="1800" dirty="0"/>
              <a:t>EAPO member countries: Armenia, Azerbaijan, Belarus, Kazakhstan, Kyrgyzstan, Russia, Tajikistan and </a:t>
            </a:r>
            <a:r>
              <a:rPr lang="en-US" sz="1800" dirty="0" smtClean="0"/>
              <a:t>Turkmenistan</a:t>
            </a:r>
            <a:endParaRPr lang="en-US" sz="1800" dirty="0"/>
          </a:p>
          <a:p>
            <a:pPr lvl="1"/>
            <a:r>
              <a:rPr lang="en-US" sz="2000" dirty="0" smtClean="0"/>
              <a:t>Some EAPO member countries have begun to ratify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Looking ahead: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5668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7367" y="2679191"/>
            <a:ext cx="7356487" cy="2834918"/>
          </a:xfrm>
        </p:spPr>
        <p:txBody>
          <a:bodyPr/>
          <a:lstStyle/>
          <a:p>
            <a:r>
              <a:rPr lang="en-US" sz="3600" dirty="0" smtClean="0"/>
              <a:t>Daniel A. Gajewski</a:t>
            </a:r>
            <a:br>
              <a:rPr lang="en-US" sz="3600" dirty="0" smtClean="0"/>
            </a:br>
            <a:r>
              <a:rPr lang="en-US" sz="3600" dirty="0" smtClean="0"/>
              <a:t>Director</a:t>
            </a:r>
            <a:br>
              <a:rPr lang="en-US" sz="3600" dirty="0" smtClean="0"/>
            </a:br>
            <a:r>
              <a:rPr lang="en-US" sz="3600" dirty="0" smtClean="0"/>
              <a:t>Sterne, Kessler, Goldstein &amp; Fox</a:t>
            </a:r>
            <a:br>
              <a:rPr lang="en-US" sz="3600" dirty="0" smtClean="0"/>
            </a:br>
            <a:r>
              <a:rPr lang="en-US" sz="3600" dirty="0" smtClean="0"/>
              <a:t>dgajewsk@sternekessler.com </a:t>
            </a:r>
            <a:br>
              <a:rPr lang="en-US" sz="3600" dirty="0" smtClean="0"/>
            </a:br>
            <a:r>
              <a:rPr lang="en-US" sz="3600" dirty="0" smtClean="0"/>
              <a:t>(202) 772-8447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789995"/>
            <a:ext cx="2799220" cy="2682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ernekessler">
  <a:themeElements>
    <a:clrScheme name="3-8-18">
      <a:dk1>
        <a:srgbClr val="000000"/>
      </a:dk1>
      <a:lt1>
        <a:srgbClr val="FFFFFF"/>
      </a:lt1>
      <a:dk2>
        <a:srgbClr val="FFFFFF"/>
      </a:dk2>
      <a:lt2>
        <a:srgbClr val="F4F4F4"/>
      </a:lt2>
      <a:accent1>
        <a:srgbClr val="4E1F60"/>
      </a:accent1>
      <a:accent2>
        <a:srgbClr val="80D624"/>
      </a:accent2>
      <a:accent3>
        <a:srgbClr val="E9E9E9"/>
      </a:accent3>
      <a:accent4>
        <a:srgbClr val="7F259F"/>
      </a:accent4>
      <a:accent5>
        <a:srgbClr val="73C61A"/>
      </a:accent5>
      <a:accent6>
        <a:srgbClr val="B2AEB4"/>
      </a:accent6>
      <a:hlink>
        <a:srgbClr val="4E1F60"/>
      </a:hlink>
      <a:folHlink>
        <a:srgbClr val="73C61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nk.pptx" id="{A37BB958-CE10-4BBE-B9E6-F6B9C75F33E3}" vid="{CF6F76E3-FC1F-44B7-B842-45B1B26814D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9</TotalTime>
  <Words>408</Words>
  <Application>Microsoft Office PowerPoint</Application>
  <PresentationFormat>Widescreen</PresentationFormat>
  <Paragraphs>63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.AppleSystemUIFont</vt:lpstr>
      <vt:lpstr>.LucidaGrandeUI</vt:lpstr>
      <vt:lpstr>Arial</vt:lpstr>
      <vt:lpstr>Calibri</vt:lpstr>
      <vt:lpstr>Wingdings</vt:lpstr>
      <vt:lpstr>sternekessler</vt:lpstr>
      <vt:lpstr>Lightning Round IV: International Updates</vt:lpstr>
      <vt:lpstr>What’s New?</vt:lpstr>
      <vt:lpstr>The Hague System and Contracting Parties</vt:lpstr>
      <vt:lpstr>China</vt:lpstr>
      <vt:lpstr>Japan</vt:lpstr>
      <vt:lpstr>South Korea</vt:lpstr>
      <vt:lpstr>United Kingdom</vt:lpstr>
      <vt:lpstr>Looking ahead: </vt:lpstr>
      <vt:lpstr>Daniel A. Gajewski Director Sterne, Kessler, Goldstein &amp; Fox dgajewsk@sternekessler.com  (202) 772-8447</vt:lpstr>
    </vt:vector>
  </TitlesOfParts>
  <Company>SterneKessler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Sarah Seale</cp:lastModifiedBy>
  <cp:revision>4</cp:revision>
  <dcterms:created xsi:type="dcterms:W3CDTF">2020-12-09T03:57:00Z</dcterms:created>
  <dcterms:modified xsi:type="dcterms:W3CDTF">2020-12-11T16:17:26Z</dcterms:modified>
  <cp:version>0</cp:ver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3" name="_NewReviewCycle">
    <vt:lpwstr/>
  </property>
</Properties>
</file>