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65" r:id="rId11"/>
    <p:sldId id="271" r:id="rId12"/>
    <p:sldId id="261" r:id="rId13"/>
  </p:sldIdLst>
  <p:sldSz cx="9144000" cy="5143500" type="screen16x9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y Fedorochko" initials="GF" lastIdx="12" clrIdx="0">
    <p:extLst>
      <p:ext uri="{19B8F6BF-5375-455C-9EA6-DF929625EA0E}">
        <p15:presenceInfo xmlns:p15="http://schemas.microsoft.com/office/powerpoint/2012/main" userId="S-1-5-21-1657109990-1688869128-1844936127-1081" providerId="AD"/>
      </p:ext>
    </p:extLst>
  </p:cmAuthor>
  <p:cmAuthor id="2" name="Amanda Robert" initials="AR" lastIdx="5" clrIdx="1">
    <p:extLst>
      <p:ext uri="{19B8F6BF-5375-455C-9EA6-DF929625EA0E}">
        <p15:presenceInfo xmlns:p15="http://schemas.microsoft.com/office/powerpoint/2012/main" userId="S-1-5-21-1657109990-1688869128-1844936127-67775" providerId="AD"/>
      </p:ext>
    </p:extLst>
  </p:cmAuthor>
  <p:cmAuthor id="3" name="Anna King" initials="AK" lastIdx="4" clrIdx="2">
    <p:extLst>
      <p:ext uri="{19B8F6BF-5375-455C-9EA6-DF929625EA0E}">
        <p15:presenceInfo xmlns:p15="http://schemas.microsoft.com/office/powerpoint/2012/main" userId="S-1-5-21-1657109990-1688869128-1844936127-67582" providerId="AD"/>
      </p:ext>
    </p:extLst>
  </p:cmAuthor>
  <p:cmAuthor id="4" name="Katie Laatsch Fink" initials="KLF" lastIdx="17" clrIdx="3">
    <p:extLst>
      <p:ext uri="{19B8F6BF-5375-455C-9EA6-DF929625EA0E}">
        <p15:presenceInfo xmlns:p15="http://schemas.microsoft.com/office/powerpoint/2012/main" userId="S-1-5-21-1657109990-1688869128-1844936127-61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71"/>
    <a:srgbClr val="0F5E72"/>
    <a:srgbClr val="3970C5"/>
    <a:srgbClr val="ED9F18"/>
    <a:srgbClr val="0F5E73"/>
    <a:srgbClr val="FCC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 autoAdjust="0"/>
    <p:restoredTop sz="89081" autoAdjust="0"/>
  </p:normalViewPr>
  <p:slideViewPr>
    <p:cSldViewPr snapToGrid="0" snapToObjects="1">
      <p:cViewPr varScale="1">
        <p:scale>
          <a:sx n="91" d="100"/>
          <a:sy n="91" d="100"/>
        </p:scale>
        <p:origin x="40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900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145" cy="461193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2"/>
            <a:ext cx="3038145" cy="461193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r">
              <a:defRPr sz="1100"/>
            </a:lvl1pPr>
          </a:lstStyle>
          <a:p>
            <a:fld id="{5E2158CA-FF36-4BA0-88BB-220559438CA9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58"/>
            <a:ext cx="3038145" cy="461193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l">
              <a:defRPr sz="1100"/>
            </a:lvl1pPr>
          </a:lstStyle>
          <a:p>
            <a:r>
              <a:rPr lang="en-US" dirty="0"/>
              <a:t>Banner &amp; Witcoff,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8"/>
            <a:ext cx="3038145" cy="461193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r">
              <a:defRPr sz="1100"/>
            </a:lvl1pPr>
          </a:lstStyle>
          <a:p>
            <a:fld id="{70C4759B-2CDD-46CB-A023-1FD048298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5848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290" tIns="46146" rIns="92290" bIns="46146" rtlCol="0"/>
          <a:lstStyle>
            <a:lvl1pPr algn="r">
              <a:defRPr sz="1200"/>
            </a:lvl1pPr>
          </a:lstStyle>
          <a:p>
            <a:fld id="{9820F5F0-150B-4185-B9D9-CDDCADCE2E68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5325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6" rIns="92290" bIns="461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290" tIns="46146" rIns="92290" bIns="461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l">
              <a:defRPr sz="1200"/>
            </a:lvl1pPr>
          </a:lstStyle>
          <a:p>
            <a:r>
              <a:rPr lang="en-US" dirty="0"/>
              <a:t>Banner &amp; Witcoff, Ltd.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2290" tIns="46146" rIns="92290" bIns="46146" rtlCol="0" anchor="b"/>
          <a:lstStyle>
            <a:lvl1pPr algn="r">
              <a:defRPr sz="1200"/>
            </a:lvl1pPr>
          </a:lstStyle>
          <a:p>
            <a:fld id="{4B4E6626-F24B-8E49-A275-247763E23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8156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17" y="1033886"/>
            <a:ext cx="5600366" cy="751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E13BE2-2596-491C-BA69-1447BA10D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8D148-2567-46A0-8AE9-5D5B61C1F9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414" y="2220489"/>
            <a:ext cx="3644900" cy="7112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8A165F6-F2A7-4973-B751-48108ADC6D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81" y="3097752"/>
            <a:ext cx="6153812" cy="4741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6ACF0CB-21E4-43CC-A860-CA277B275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81" y="3571875"/>
            <a:ext cx="3952657" cy="3346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32671C-669F-4F8C-815B-7AE46C64F4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B05B4B-0569-4E9A-BB36-3AD1D6F6A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7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783E62-006D-44EC-8794-DC12D3564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228C22-1DBD-4AAB-84B9-034FF153E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244" y="2334924"/>
            <a:ext cx="3644900" cy="7112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CAF9FC6-14CD-42B1-A89A-F2CAE6A3DA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81" y="3571875"/>
            <a:ext cx="3952657" cy="3346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0" i="0" baseline="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9FFA95-8FF8-8E41-82E4-D61246394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81" y="3097752"/>
            <a:ext cx="6153812" cy="4741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000" b="0" i="0">
                <a:solidFill>
                  <a:srgbClr val="004D7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 Here</a:t>
            </a:r>
          </a:p>
        </p:txBody>
      </p:sp>
    </p:spTree>
    <p:extLst>
      <p:ext uri="{BB962C8B-B14F-4D97-AF65-F5344CB8AC3E}">
        <p14:creationId xmlns:p14="http://schemas.microsoft.com/office/powerpoint/2010/main" val="401945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DD5FB6-1FF9-4E46-9CFC-1F0165438C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601439"/>
            <a:ext cx="9144000" cy="542925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DC086B76-1FF2-45A5-9057-F3C05A935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5300" y="4771073"/>
            <a:ext cx="492990" cy="36508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A408FD-1244-41CF-AC51-FF46BE880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6B19BB2-4397-4BD8-857C-7EA607CE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4"/>
            <a:ext cx="8071842" cy="267958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4D7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6B8360B-BA73-48FE-B613-64FEDC82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37553"/>
            <a:ext cx="8071842" cy="29813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E73"/>
              </a:buClr>
              <a:buFont typeface="Arial" panose="020B0604020202020204" pitchFamily="34" charset="0"/>
              <a:buChar char="•"/>
              <a:defRPr sz="20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742950" indent="-285750">
              <a:buClr>
                <a:srgbClr val="0F5E73"/>
              </a:buClr>
              <a:buSzPct val="75000"/>
              <a:buFont typeface="Courier New" panose="02070309020205020404" pitchFamily="49" charset="0"/>
              <a:buChar char="o"/>
              <a:defRPr sz="18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2pPr>
            <a:lvl3pPr marL="11430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6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3pPr>
            <a:lvl4pPr marL="1600200" indent="-228600">
              <a:buClr>
                <a:srgbClr val="0F5E73"/>
              </a:buClr>
              <a:buFont typeface="Courier New" panose="02070309020205020404" pitchFamily="49" charset="0"/>
              <a:buChar char="o"/>
              <a:defRPr sz="14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4pPr>
            <a:lvl5pPr marL="20574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2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EF634-0E8D-46BA-8CE5-97799A772605}"/>
              </a:ext>
            </a:extLst>
          </p:cNvPr>
          <p:cNvSpPr/>
          <p:nvPr userDrawn="1"/>
        </p:nvSpPr>
        <p:spPr>
          <a:xfrm>
            <a:off x="0" y="-9475"/>
            <a:ext cx="9144000" cy="141412"/>
          </a:xfrm>
          <a:prstGeom prst="rect">
            <a:avLst/>
          </a:prstGeom>
          <a:solidFill>
            <a:srgbClr val="3A8D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2331D9-67A2-4CAA-9BB5-55C6AC4A9A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218" y="4724494"/>
            <a:ext cx="1447800" cy="28956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EDC5DA-B2BA-F642-902C-089904ED68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0464" y="4771288"/>
            <a:ext cx="5128829" cy="2671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Design Law 2020</a:t>
            </a:r>
          </a:p>
        </p:txBody>
      </p:sp>
    </p:spTree>
    <p:extLst>
      <p:ext uri="{BB962C8B-B14F-4D97-AF65-F5344CB8AC3E}">
        <p14:creationId xmlns:p14="http://schemas.microsoft.com/office/powerpoint/2010/main" val="8586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56060A5-E3E8-4706-BCE1-75AC75A9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4"/>
            <a:ext cx="8071842" cy="267958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4D7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D7DA92D-B73C-401C-B4EA-06D829999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37553"/>
            <a:ext cx="8071842" cy="298132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E73"/>
              </a:buClr>
              <a:buFont typeface="Arial" panose="020B0604020202020204" pitchFamily="34" charset="0"/>
              <a:buChar char="•"/>
              <a:defRPr sz="20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742950" indent="-285750">
              <a:buClr>
                <a:srgbClr val="0F5E73"/>
              </a:buClr>
              <a:buSzPct val="75000"/>
              <a:buFont typeface="Courier New" panose="02070309020205020404" pitchFamily="49" charset="0"/>
              <a:buChar char="o"/>
              <a:defRPr sz="18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2pPr>
            <a:lvl3pPr marL="11430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6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3pPr>
            <a:lvl4pPr marL="1600200" indent="-228600">
              <a:buClr>
                <a:srgbClr val="0F5E73"/>
              </a:buClr>
              <a:buFont typeface="Courier New" panose="02070309020205020404" pitchFamily="49" charset="0"/>
              <a:buChar char="o"/>
              <a:defRPr sz="14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4pPr>
            <a:lvl5pPr marL="20574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2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02AE66-247D-47F6-93E8-2DA98F4E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1218" y="4724494"/>
            <a:ext cx="1447800" cy="2895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14B25A-A51B-43B8-9192-DB2CC0C6CBCB}"/>
              </a:ext>
            </a:extLst>
          </p:cNvPr>
          <p:cNvSpPr/>
          <p:nvPr userDrawn="1"/>
        </p:nvSpPr>
        <p:spPr>
          <a:xfrm>
            <a:off x="0" y="-9475"/>
            <a:ext cx="9144000" cy="141412"/>
          </a:xfrm>
          <a:prstGeom prst="rect">
            <a:avLst/>
          </a:prstGeom>
          <a:solidFill>
            <a:srgbClr val="3A8D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C3C52CA9-FEC0-4653-AA6C-4ECC5C364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5300" y="4771073"/>
            <a:ext cx="492990" cy="36508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A408FD-1244-41CF-AC51-FF46BE880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D58246E-480E-384E-AA60-BDFADF819E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0464" y="4771288"/>
            <a:ext cx="5128829" cy="2671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Design Law 2020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298874" y="4913579"/>
            <a:ext cx="3722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D9F01F-A0B3-498F-BE34-79D421999D41}" type="slidenum">
              <a:rPr lang="en-US" sz="1200" smtClean="0">
                <a:solidFill>
                  <a:schemeClr val="bg1"/>
                </a:solidFill>
              </a:rPr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C68983-1C23-4187-94FC-1A9268755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708400" cy="51435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6338853-3EF3-4741-AD95-54342F5C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18414"/>
            <a:ext cx="2908300" cy="2228849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2400" b="0" i="0">
                <a:solidFill>
                  <a:srgbClr val="FFFFFF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855AC0-C33E-4115-85D6-8C0E24CEC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272" y="937552"/>
            <a:ext cx="4678019" cy="333118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E73"/>
              </a:buClr>
              <a:buFont typeface="Arial" panose="020B0604020202020204" pitchFamily="34" charset="0"/>
              <a:buChar char="•"/>
              <a:defRPr sz="20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1pPr>
            <a:lvl2pPr marL="742950" indent="-285750">
              <a:buClr>
                <a:srgbClr val="0F5E73"/>
              </a:buClr>
              <a:buSzPct val="75000"/>
              <a:buFont typeface="Courier New" panose="02070309020205020404" pitchFamily="49" charset="0"/>
              <a:buChar char="o"/>
              <a:defRPr sz="18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2pPr>
            <a:lvl3pPr marL="11430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6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3pPr>
            <a:lvl4pPr marL="1600200" indent="-228600">
              <a:buClr>
                <a:srgbClr val="0F5E73"/>
              </a:buClr>
              <a:buFont typeface="Courier New" panose="02070309020205020404" pitchFamily="49" charset="0"/>
              <a:buChar char="o"/>
              <a:defRPr sz="14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4pPr>
            <a:lvl5pPr marL="2057400" indent="-228600">
              <a:buClr>
                <a:srgbClr val="0F5E73"/>
              </a:buClr>
              <a:buFont typeface="Arial" panose="020B0604020202020204" pitchFamily="34" charset="0"/>
              <a:buChar char="•"/>
              <a:defRPr sz="1200">
                <a:solidFill>
                  <a:srgbClr val="004D71"/>
                </a:solidFill>
                <a:latin typeface="Rockwell" panose="02060603020205020403" pitchFamily="18" charset="0"/>
                <a:cs typeface="Rockwell" panose="020606030202050204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0001AA40-CEE0-48AB-BD2E-2B7830AE0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5300" y="4771073"/>
            <a:ext cx="492990" cy="36508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A408FD-1244-41CF-AC51-FF46BE88037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940724-105B-44DB-8A0A-15EB6957A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218" y="4664057"/>
            <a:ext cx="1447800" cy="28956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DD5438-2A51-CC45-ADBD-C0DBD7205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5864" y="384030"/>
            <a:ext cx="4712426" cy="42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4D7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200" indent="0">
              <a:buNone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None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None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None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2DDA7E1-39C8-7C44-894E-036D4D92D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464" y="4771288"/>
            <a:ext cx="5128829" cy="2671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Design Law 2020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3A5E87-B984-43C8-AE2E-16D32ABE73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CF1DC4-17AB-428B-945B-6F291FC50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2401359"/>
            <a:ext cx="8229600" cy="3407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2800" b="0" i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458FB-4E0B-437F-A836-C5A47ED0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CF1DC4-17AB-428B-945B-6F291FC50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900" y="2401359"/>
            <a:ext cx="8229600" cy="3407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2800" b="0" i="0">
                <a:solidFill>
                  <a:srgbClr val="004D7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93591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1F758-B933-4451-B949-CFCDB65BE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58375-C5DB-488D-B189-C1AB4E2151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1" r:id="rId3"/>
    <p:sldLayoutId id="2147483652" r:id="rId4"/>
    <p:sldLayoutId id="2147483654" r:id="rId5"/>
    <p:sldLayoutId id="2147483653" r:id="rId6"/>
    <p:sldLayoutId id="2147483682" r:id="rId7"/>
    <p:sldLayoutId id="2147483660" r:id="rId8"/>
    <p:sldLayoutId id="2147483683" r:id="rId9"/>
    <p:sldLayoutId id="2147483675" r:id="rId10"/>
    <p:sldLayoutId id="2147483680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F5E73"/>
          </a:solidFill>
          <a:latin typeface="Calibri (Headings)"/>
          <a:ea typeface="+mj-ea"/>
          <a:cs typeface="Calibri (Headings)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9F18"/>
        </a:buClr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D9F18"/>
        </a:buClr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D9F18"/>
        </a:buClr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D9F18"/>
        </a:buClr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D9F18"/>
        </a:buClr>
        <a:buFont typeface="Arial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url?sa=i&amp;rct=j&amp;q=&amp;esrc=s&amp;source=images&amp;cd=&amp;cad=rja&amp;uact=8&amp;ved=0ahUKEwjo1-z487jKAhUEKyYKHVNyAI8QjRwIBw&amp;url=http://www.apple.com/shop/buy-iphone/iphone6&amp;psig=AFQjCNFoe9J6JqCUfqSgahTLbJeN-hQ-eA&amp;ust=1453397009452086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C5302C-CFED-6540-AD18-F78B3B5DF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180" y="3335072"/>
            <a:ext cx="6583555" cy="474123"/>
          </a:xfrm>
        </p:spPr>
        <p:txBody>
          <a:bodyPr/>
          <a:lstStyle/>
          <a:p>
            <a:pPr fontAlgn="base"/>
            <a:r>
              <a:rPr lang="en-US" dirty="0"/>
              <a:t>LIGHTNING ROUND III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Update </a:t>
            </a:r>
            <a:r>
              <a:rPr lang="en-US" dirty="0"/>
              <a:t>on Trademark Protection for Designs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55BC79-9FF2-3846-8A69-671DE8306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181" y="3802219"/>
            <a:ext cx="3952657" cy="334674"/>
          </a:xfrm>
        </p:spPr>
        <p:txBody>
          <a:bodyPr/>
          <a:lstStyle/>
          <a:p>
            <a:r>
              <a:rPr lang="en-US" dirty="0" smtClean="0"/>
              <a:t>Katie Laatsch Fink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7FE48-71BC-814B-94A0-6DFD194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08FD-1244-41CF-AC51-FF46BE88037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2E5245-DB2B-4038-940C-BE5840F8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3"/>
            <a:ext cx="8071842" cy="519139"/>
          </a:xfrm>
        </p:spPr>
        <p:txBody>
          <a:bodyPr/>
          <a:lstStyle/>
          <a:p>
            <a:r>
              <a:rPr lang="en-US" dirty="0" smtClean="0"/>
              <a:t>Not Discussed?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256D37-BB7C-4FAD-97DB-ED714C2F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37553"/>
            <a:ext cx="5519578" cy="2981325"/>
          </a:xfrm>
        </p:spPr>
        <p:txBody>
          <a:bodyPr/>
          <a:lstStyle/>
          <a:p>
            <a:r>
              <a:rPr lang="en-US" sz="1800" i="1" dirty="0" smtClean="0"/>
              <a:t>De Facto </a:t>
            </a:r>
            <a:r>
              <a:rPr lang="en-US" sz="1800" dirty="0" smtClean="0"/>
              <a:t>vs. </a:t>
            </a:r>
            <a:r>
              <a:rPr lang="en-US" sz="1800" i="1" dirty="0" smtClean="0"/>
              <a:t>De Jure </a:t>
            </a:r>
            <a:r>
              <a:rPr lang="en-US" sz="1800" dirty="0" smtClean="0"/>
              <a:t>Functionality</a:t>
            </a:r>
          </a:p>
          <a:p>
            <a:pPr lvl="1"/>
            <a:r>
              <a:rPr lang="en-US" sz="1600" i="1" dirty="0" smtClean="0"/>
              <a:t>De facto </a:t>
            </a:r>
            <a:r>
              <a:rPr lang="en-US" sz="1600" dirty="0" smtClean="0"/>
              <a:t>functionality:</a:t>
            </a:r>
          </a:p>
          <a:p>
            <a:pPr lvl="2"/>
            <a:r>
              <a:rPr lang="en-US" sz="1400" dirty="0" smtClean="0"/>
              <a:t>The design has function</a:t>
            </a:r>
          </a:p>
          <a:p>
            <a:pPr lvl="2"/>
            <a:r>
              <a:rPr lang="en-US" sz="1400" dirty="0" smtClean="0"/>
              <a:t>May be protectable</a:t>
            </a:r>
          </a:p>
          <a:p>
            <a:pPr lvl="1"/>
            <a:r>
              <a:rPr lang="en-US" sz="1600" i="1" dirty="0" smtClean="0"/>
              <a:t>De jure </a:t>
            </a:r>
            <a:r>
              <a:rPr lang="en-US" sz="1600" dirty="0" smtClean="0"/>
              <a:t>functionality:</a:t>
            </a:r>
          </a:p>
          <a:p>
            <a:pPr lvl="2"/>
            <a:r>
              <a:rPr lang="en-US" sz="1400" dirty="0" smtClean="0"/>
              <a:t>The product is in this particular shape because it works better in this shape</a:t>
            </a:r>
          </a:p>
          <a:p>
            <a:pPr lvl="2"/>
            <a:r>
              <a:rPr lang="en-US" sz="1400" dirty="0" smtClean="0"/>
              <a:t>Essential to use or purpose or affects the cost or quality</a:t>
            </a:r>
          </a:p>
          <a:p>
            <a:pPr lvl="2"/>
            <a:r>
              <a:rPr lang="en-US" sz="1400" dirty="0" smtClean="0"/>
              <a:t>Not protectable</a:t>
            </a:r>
          </a:p>
          <a:p>
            <a:pPr marL="914400" lvl="2" indent="0">
              <a:buNone/>
            </a:pPr>
            <a:endParaRPr lang="en-US" sz="1600" dirty="0" smtClean="0"/>
          </a:p>
          <a:p>
            <a:r>
              <a:rPr lang="en-US" sz="1800" dirty="0" smtClean="0"/>
              <a:t>Laches – not at issue for purposes of the appeal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EF094-1E8D-4681-B26C-EA19D4C71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Law 2020</a:t>
            </a: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11" y="677982"/>
            <a:ext cx="1095223" cy="26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0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7FE48-71BC-814B-94A0-6DFD194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08FD-1244-41CF-AC51-FF46BE88037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2E5245-DB2B-4038-940C-BE5840F8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3"/>
            <a:ext cx="8071842" cy="519139"/>
          </a:xfrm>
        </p:spPr>
        <p:txBody>
          <a:bodyPr/>
          <a:lstStyle/>
          <a:p>
            <a:r>
              <a:rPr lang="en-US" dirty="0" smtClean="0"/>
              <a:t>Stay Tuned…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256D37-BB7C-4FAD-97DB-ED714C2F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37553"/>
            <a:ext cx="5174804" cy="2981325"/>
          </a:xfrm>
        </p:spPr>
        <p:txBody>
          <a:bodyPr/>
          <a:lstStyle/>
          <a:p>
            <a:r>
              <a:rPr lang="en-US" sz="1800" dirty="0" smtClean="0"/>
              <a:t>Ezaki Glico filed a petition for rehearing </a:t>
            </a:r>
            <a:r>
              <a:rPr lang="en-US" sz="1800" dirty="0" err="1" smtClean="0"/>
              <a:t>en</a:t>
            </a:r>
            <a:r>
              <a:rPr lang="en-US" sz="1800" dirty="0" smtClean="0"/>
              <a:t> banc with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Cir.</a:t>
            </a:r>
          </a:p>
          <a:p>
            <a:pPr lvl="1"/>
            <a:r>
              <a:rPr lang="en-US" sz="1600" dirty="0" smtClean="0"/>
              <a:t>Decision is contrary to Supreme Court precedent</a:t>
            </a:r>
          </a:p>
          <a:p>
            <a:pPr lvl="1"/>
            <a:r>
              <a:rPr lang="en-US" sz="1600" dirty="0" smtClean="0"/>
              <a:t>The court applied an incorrect standard for non-functionality </a:t>
            </a:r>
          </a:p>
          <a:p>
            <a:r>
              <a:rPr lang="en-US" sz="1800" dirty="0" smtClean="0"/>
              <a:t>Amicus briefs filed by INTA, National Confectioners Association, </a:t>
            </a:r>
            <a:r>
              <a:rPr lang="en-US" sz="1800" dirty="0" err="1" smtClean="0"/>
              <a:t>Modelez</a:t>
            </a:r>
            <a:r>
              <a:rPr lang="en-US" sz="1800" dirty="0" smtClean="0"/>
              <a:t> Global LLC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EF094-1E8D-4681-B26C-EA19D4C71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Law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181" y="549116"/>
            <a:ext cx="2631222" cy="3758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94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940" y="734610"/>
            <a:ext cx="2109399" cy="18533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7640" y="26695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Rockwell" panose="02060603020205020403" pitchFamily="18" charset="77"/>
                <a:cs typeface="Arial" charset="0"/>
              </a:rPr>
              <a:t>Katie Laatsch Fink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Arial" charset="0"/>
              </a:rPr>
              <a:t>(312) 463-5470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ckwell" panose="02060603020205020403" pitchFamily="18" charset="77"/>
                <a:cs typeface="Arial" charset="0"/>
              </a:rPr>
              <a:t>kfink@bannerwitcoff.com </a:t>
            </a:r>
          </a:p>
        </p:txBody>
      </p:sp>
    </p:spTree>
    <p:extLst>
      <p:ext uri="{BB962C8B-B14F-4D97-AF65-F5344CB8AC3E}">
        <p14:creationId xmlns:p14="http://schemas.microsoft.com/office/powerpoint/2010/main" val="201015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7FE48-71BC-814B-94A0-6DFD194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08FD-1244-41CF-AC51-FF46BE88037F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2E5245-DB2B-4038-940C-BE5840F8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Dress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256D37-BB7C-4FAD-97DB-ED714C2F6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Protects </a:t>
            </a:r>
            <a:r>
              <a:rPr lang="en-US" sz="1800" dirty="0" smtClean="0"/>
              <a:t>product designs</a:t>
            </a:r>
            <a:r>
              <a:rPr lang="en-US" sz="1800" dirty="0"/>
              <a:t>, packaging, buildings, stores, restaurants, etc., that have </a:t>
            </a:r>
            <a:r>
              <a:rPr lang="en-US" sz="1800" b="1" u="sng" dirty="0" smtClean="0"/>
              <a:t>acquired distinctiveness</a:t>
            </a:r>
            <a:r>
              <a:rPr lang="en-US" sz="1800" b="1" dirty="0" smtClean="0"/>
              <a:t> </a:t>
            </a:r>
            <a:r>
              <a:rPr lang="en-US" sz="1800" dirty="0"/>
              <a:t>and that are </a:t>
            </a:r>
            <a:r>
              <a:rPr lang="en-US" sz="1800" b="1" u="sng" dirty="0"/>
              <a:t>non-functional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EF094-1E8D-4681-B26C-EA19D4C71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Law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368" y="1758167"/>
            <a:ext cx="5345231" cy="2464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026" y="1758167"/>
            <a:ext cx="2171984" cy="1424567"/>
          </a:xfrm>
          <a:prstGeom prst="rect">
            <a:avLst/>
          </a:prstGeom>
        </p:spPr>
      </p:pic>
      <p:pic>
        <p:nvPicPr>
          <p:cNvPr id="11" name="Picture 10" descr="http://store.storeimages.cdn-apple.com/4949/as-images.apple.com/is/image/AppleInc/aos/published/images/i/ph/iphone6/plus/iphone6-plus-box-silver-2014_GEO_US?wid=478&amp;hei=595&amp;fmt=jpeg&amp;qlt=95&amp;op_sharpen=0&amp;resMode=bicub&amp;op_usm=0.5,0.5,0,0&amp;iccEmbed=0&amp;layer=comp&amp;.v=1441815246278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 r="16602"/>
          <a:stretch/>
        </p:blipFill>
        <p:spPr bwMode="auto">
          <a:xfrm>
            <a:off x="6073748" y="3198059"/>
            <a:ext cx="634668" cy="11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46" y="3273337"/>
            <a:ext cx="449309" cy="110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793" y="3156033"/>
            <a:ext cx="718793" cy="12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7FE48-71BC-814B-94A0-6DFD194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08FD-1244-41CF-AC51-FF46BE88037F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2E5245-DB2B-4038-940C-BE5840F8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6" y="418414"/>
            <a:ext cx="8340853" cy="267958"/>
          </a:xfrm>
        </p:spPr>
        <p:txBody>
          <a:bodyPr/>
          <a:lstStyle/>
          <a:p>
            <a:r>
              <a:rPr lang="en-US" sz="2200" b="1" i="1" dirty="0"/>
              <a:t>Ezaki Glico Kabushiki Kaisha v. </a:t>
            </a:r>
            <a:r>
              <a:rPr lang="en-US" sz="2200" b="1" i="1" dirty="0" err="1"/>
              <a:t>Lotte</a:t>
            </a:r>
            <a:r>
              <a:rPr lang="en-US" sz="2200" b="1" i="1" dirty="0"/>
              <a:t> Int'l Am. Corp.</a:t>
            </a:r>
            <a:endParaRPr lang="en-US" sz="2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256D37-BB7C-4FAD-97DB-ED714C2F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7553"/>
            <a:ext cx="2832100" cy="2981325"/>
          </a:xfrm>
        </p:spPr>
        <p:txBody>
          <a:bodyPr/>
          <a:lstStyle/>
          <a:p>
            <a:r>
              <a:rPr lang="en-US" sz="1800" dirty="0" smtClean="0"/>
              <a:t>3d. Circuit – October 2020</a:t>
            </a:r>
          </a:p>
          <a:p>
            <a:r>
              <a:rPr lang="en-US" sz="1800" dirty="0" smtClean="0"/>
              <a:t>Ezaki Glico has made and sold </a:t>
            </a:r>
            <a:r>
              <a:rPr lang="en-US" sz="1800" dirty="0" err="1" smtClean="0"/>
              <a:t>Pocky</a:t>
            </a:r>
            <a:r>
              <a:rPr lang="en-US" sz="1800" dirty="0" smtClean="0"/>
              <a:t> sticks for over 50 years and since 1978 in the U.S.</a:t>
            </a:r>
          </a:p>
          <a:p>
            <a:r>
              <a:rPr lang="en-US" sz="1800" dirty="0" smtClean="0"/>
              <a:t>Owns trade dress registrations for its </a:t>
            </a:r>
            <a:r>
              <a:rPr lang="en-US" sz="1800" dirty="0" err="1" smtClean="0"/>
              <a:t>Pocky</a:t>
            </a:r>
            <a:r>
              <a:rPr lang="en-US" sz="1800" dirty="0" smtClean="0"/>
              <a:t> sticks – registered in 1989</a:t>
            </a:r>
            <a:endParaRPr lang="en-US" sz="1800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EF094-1E8D-4681-B26C-EA19D4C71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Law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75" y="937553"/>
            <a:ext cx="2744788" cy="3231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38" y="917900"/>
            <a:ext cx="2687099" cy="3250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54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7FE48-71BC-814B-94A0-6DFD194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08FD-1244-41CF-AC51-FF46BE88037F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EF094-1E8D-4681-B26C-EA19D4C71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Law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123" y="796666"/>
            <a:ext cx="4712585" cy="3729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9689" y="166468"/>
            <a:ext cx="194746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D71"/>
                </a:solidFill>
                <a:latin typeface="Arial Black" panose="020B0A04020102020204" pitchFamily="34" charset="0"/>
              </a:rPr>
              <a:t>Ezaki </a:t>
            </a:r>
            <a:r>
              <a:rPr lang="en-US" sz="2000" b="1" dirty="0" smtClean="0">
                <a:solidFill>
                  <a:srgbClr val="004D71"/>
                </a:solidFill>
                <a:latin typeface="Arial Black" panose="020B0A04020102020204" pitchFamily="34" charset="0"/>
              </a:rPr>
              <a:t>Glico</a:t>
            </a:r>
          </a:p>
          <a:p>
            <a:r>
              <a:rPr lang="en-US" sz="2000" b="1" dirty="0" err="1" smtClean="0">
                <a:solidFill>
                  <a:srgbClr val="004D71"/>
                </a:solidFill>
                <a:latin typeface="Arial Black" panose="020B0A04020102020204" pitchFamily="34" charset="0"/>
              </a:rPr>
              <a:t>Pocky</a:t>
            </a:r>
            <a:endParaRPr lang="en-US" sz="2000" dirty="0">
              <a:solidFill>
                <a:srgbClr val="004D7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8559" y="155256"/>
            <a:ext cx="194746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4D71"/>
                </a:solidFill>
                <a:latin typeface="Arial Black" panose="020B0A04020102020204" pitchFamily="34" charset="0"/>
              </a:rPr>
              <a:t>Lotte</a:t>
            </a:r>
            <a:endParaRPr lang="en-US" sz="2000" b="1" dirty="0" smtClean="0">
              <a:solidFill>
                <a:srgbClr val="004D71"/>
              </a:solidFill>
              <a:latin typeface="Arial Black" panose="020B0A04020102020204" pitchFamily="34" charset="0"/>
            </a:endParaRPr>
          </a:p>
          <a:p>
            <a:r>
              <a:rPr lang="en-US" sz="2000" b="1" dirty="0" err="1" smtClean="0">
                <a:solidFill>
                  <a:srgbClr val="004D71"/>
                </a:solidFill>
                <a:latin typeface="Arial Black" panose="020B0A04020102020204" pitchFamily="34" charset="0"/>
              </a:rPr>
              <a:t>Pepero</a:t>
            </a:r>
            <a:endParaRPr lang="en-US" sz="2000" dirty="0">
              <a:solidFill>
                <a:srgbClr val="004D7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7FE48-71BC-814B-94A0-6DFD194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08FD-1244-41CF-AC51-FF46BE88037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2E5245-DB2B-4038-940C-BE5840F8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3"/>
            <a:ext cx="8071842" cy="519139"/>
          </a:xfrm>
        </p:spPr>
        <p:txBody>
          <a:bodyPr/>
          <a:lstStyle/>
          <a:p>
            <a:r>
              <a:rPr lang="en-US" dirty="0" smtClean="0"/>
              <a:t>Case History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256D37-BB7C-4FAD-97DB-ED714C2F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37553"/>
            <a:ext cx="8607552" cy="3537011"/>
          </a:xfrm>
        </p:spPr>
        <p:txBody>
          <a:bodyPr/>
          <a:lstStyle/>
          <a:p>
            <a:r>
              <a:rPr lang="en-US" sz="1800" dirty="0" smtClean="0"/>
              <a:t>Pre-suit</a:t>
            </a:r>
          </a:p>
          <a:p>
            <a:pPr lvl="1"/>
            <a:r>
              <a:rPr lang="en-US" sz="1600" dirty="0" smtClean="0"/>
              <a:t>1993-1995 – Ezaki Glico demanded that </a:t>
            </a:r>
            <a:r>
              <a:rPr lang="en-US" sz="1600" dirty="0" err="1" smtClean="0"/>
              <a:t>Lotte</a:t>
            </a:r>
            <a:r>
              <a:rPr lang="en-US" sz="1600" dirty="0" smtClean="0"/>
              <a:t> stop selling </a:t>
            </a:r>
            <a:r>
              <a:rPr lang="en-US" sz="1600" dirty="0" err="1" smtClean="0"/>
              <a:t>Pepero</a:t>
            </a:r>
            <a:r>
              <a:rPr lang="en-US" sz="1600" dirty="0" smtClean="0"/>
              <a:t> products; </a:t>
            </a:r>
            <a:r>
              <a:rPr lang="en-US" sz="1600" dirty="0" err="1" smtClean="0"/>
              <a:t>Lotte</a:t>
            </a:r>
            <a:r>
              <a:rPr lang="en-US" sz="1600" dirty="0" smtClean="0"/>
              <a:t> said it would stop selling </a:t>
            </a:r>
            <a:r>
              <a:rPr lang="en-US" sz="1600" dirty="0" err="1" smtClean="0"/>
              <a:t>Pepero</a:t>
            </a:r>
            <a:r>
              <a:rPr lang="en-US" sz="1600" dirty="0" smtClean="0"/>
              <a:t> products until dispute resolved, but resumed</a:t>
            </a:r>
          </a:p>
          <a:p>
            <a:pPr lvl="1"/>
            <a:r>
              <a:rPr lang="en-US" sz="1600" dirty="0" smtClean="0"/>
              <a:t>For next 20 years, Ezaki Glico took no action</a:t>
            </a:r>
          </a:p>
          <a:p>
            <a:r>
              <a:rPr lang="en-US" sz="1800" dirty="0" smtClean="0"/>
              <a:t>Ezaki Glico sued </a:t>
            </a:r>
            <a:r>
              <a:rPr lang="en-US" sz="1800" dirty="0" err="1" smtClean="0"/>
              <a:t>Lotte</a:t>
            </a:r>
            <a:r>
              <a:rPr lang="en-US" sz="1800" dirty="0" smtClean="0"/>
              <a:t> in District of New Jersey in 2015</a:t>
            </a:r>
          </a:p>
          <a:p>
            <a:pPr lvl="1"/>
            <a:r>
              <a:rPr lang="en-US" sz="1600" dirty="0" smtClean="0"/>
              <a:t>Alleged trademark infringement and unfair competition</a:t>
            </a:r>
          </a:p>
          <a:p>
            <a:pPr lvl="1"/>
            <a:r>
              <a:rPr lang="en-US" sz="1600" dirty="0" smtClean="0"/>
              <a:t>District Court granted summary judgment for </a:t>
            </a:r>
            <a:r>
              <a:rPr lang="en-US" sz="1600" dirty="0" err="1" smtClean="0"/>
              <a:t>Lotte</a:t>
            </a:r>
            <a:r>
              <a:rPr lang="en-US" sz="1600" dirty="0" smtClean="0"/>
              <a:t>, holding that the </a:t>
            </a:r>
            <a:r>
              <a:rPr lang="en-US" sz="1600" dirty="0" err="1" smtClean="0"/>
              <a:t>Pocky</a:t>
            </a:r>
            <a:r>
              <a:rPr lang="en-US" sz="1600" dirty="0" smtClean="0"/>
              <a:t> trade dress was </a:t>
            </a:r>
            <a:r>
              <a:rPr lang="en-US" sz="1600" b="1" u="sng" dirty="0" smtClean="0"/>
              <a:t>functional</a:t>
            </a:r>
            <a:r>
              <a:rPr lang="en-US" sz="1600" dirty="0" smtClean="0"/>
              <a:t> and not protectable</a:t>
            </a:r>
          </a:p>
          <a:p>
            <a:r>
              <a:rPr lang="en-US" sz="1800" dirty="0" smtClean="0"/>
              <a:t>Ezaki Glico appealed to the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Circuit</a:t>
            </a:r>
          </a:p>
          <a:p>
            <a:pPr lvl="1"/>
            <a:r>
              <a:rPr lang="en-US" sz="1600" dirty="0" smtClean="0"/>
              <a:t>Affirmed</a:t>
            </a:r>
          </a:p>
          <a:p>
            <a:pPr lvl="1"/>
            <a:r>
              <a:rPr lang="en-US" sz="1600" dirty="0" smtClean="0"/>
              <a:t>Decision focused on functionality </a:t>
            </a:r>
            <a:endParaRPr lang="en-US" sz="1600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EF094-1E8D-4681-B26C-EA19D4C71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Law 2020</a:t>
            </a:r>
          </a:p>
        </p:txBody>
      </p:sp>
    </p:spTree>
    <p:extLst>
      <p:ext uri="{BB962C8B-B14F-4D97-AF65-F5344CB8AC3E}">
        <p14:creationId xmlns:p14="http://schemas.microsoft.com/office/powerpoint/2010/main" val="300087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7FE48-71BC-814B-94A0-6DFD194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08FD-1244-41CF-AC51-FF46BE88037F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2E5245-DB2B-4038-940C-BE5840F8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418413"/>
            <a:ext cx="8071842" cy="519139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Cir. Opinion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256D37-BB7C-4FAD-97DB-ED714C2F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37553"/>
            <a:ext cx="8607552" cy="3537011"/>
          </a:xfrm>
        </p:spPr>
        <p:txBody>
          <a:bodyPr/>
          <a:lstStyle/>
          <a:p>
            <a:r>
              <a:rPr lang="en-US" sz="1800" dirty="0" smtClean="0"/>
              <a:t>Acknowledged </a:t>
            </a:r>
            <a:r>
              <a:rPr lang="en-US" sz="1800" dirty="0" err="1" smtClean="0"/>
              <a:t>protectability</a:t>
            </a:r>
            <a:r>
              <a:rPr lang="en-US" sz="1800" dirty="0" smtClean="0"/>
              <a:t> of trade dress</a:t>
            </a:r>
          </a:p>
          <a:p>
            <a:pPr lvl="1"/>
            <a:r>
              <a:rPr lang="en-US" sz="1600" dirty="0" smtClean="0"/>
              <a:t>Trademark law can protect a product’s trade dress, which is the overall look of a product or business </a:t>
            </a:r>
          </a:p>
          <a:p>
            <a:pPr lvl="1"/>
            <a:r>
              <a:rPr lang="en-US" sz="1600" dirty="0" smtClean="0"/>
              <a:t>Includes not only a product’s packaging, but also its design, such as its size, shape, and color</a:t>
            </a:r>
          </a:p>
          <a:p>
            <a:pPr lvl="1"/>
            <a:r>
              <a:rPr lang="en-US" sz="1600" dirty="0" smtClean="0"/>
              <a:t>Trade </a:t>
            </a:r>
            <a:r>
              <a:rPr lang="en-US" sz="1600" dirty="0"/>
              <a:t>dress is limited to protecting the owner’s goodwill and preventing consumers from being confused about the source of a product</a:t>
            </a:r>
          </a:p>
          <a:p>
            <a:r>
              <a:rPr lang="en-US" sz="1800" dirty="0" smtClean="0"/>
              <a:t>But … “We are careful to keep trademark law in its lane.”</a:t>
            </a:r>
          </a:p>
          <a:p>
            <a:pPr lvl="1"/>
            <a:r>
              <a:rPr lang="en-US" sz="1600" dirty="0" smtClean="0"/>
              <a:t>Trade dress protection is not intended to create patent-like rights in innovative aspects of product design</a:t>
            </a:r>
          </a:p>
          <a:p>
            <a:pPr lvl="1"/>
            <a:r>
              <a:rPr lang="en-US" sz="1600" b="1" i="1" dirty="0" smtClean="0"/>
              <a:t>Even if copying would confuse consumers about a product’s source, competitors may copy unpatented functional designs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EF094-1E8D-4681-B26C-EA19D4C71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Law 2020</a:t>
            </a:r>
          </a:p>
        </p:txBody>
      </p:sp>
    </p:spTree>
    <p:extLst>
      <p:ext uri="{BB962C8B-B14F-4D97-AF65-F5344CB8AC3E}">
        <p14:creationId xmlns:p14="http://schemas.microsoft.com/office/powerpoint/2010/main" val="35247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7FE48-71BC-814B-94A0-6DFD194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08FD-1244-41CF-AC51-FF46BE88037F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2E5245-DB2B-4038-940C-BE5840F8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388433"/>
            <a:ext cx="8071842" cy="519139"/>
          </a:xfrm>
        </p:spPr>
        <p:txBody>
          <a:bodyPr/>
          <a:lstStyle/>
          <a:p>
            <a:r>
              <a:rPr lang="en-US" dirty="0" smtClean="0"/>
              <a:t>Key Dispute: Meaning of Functional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256D37-BB7C-4FAD-97DB-ED714C2F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900078"/>
            <a:ext cx="8607552" cy="3537011"/>
          </a:xfrm>
        </p:spPr>
        <p:txBody>
          <a:bodyPr/>
          <a:lstStyle/>
          <a:p>
            <a:r>
              <a:rPr lang="en-US" sz="1800" dirty="0" smtClean="0"/>
              <a:t>Ezaki Glico argued it means “essential”</a:t>
            </a:r>
          </a:p>
          <a:p>
            <a:r>
              <a:rPr lang="en-US" sz="1800" dirty="0" smtClean="0"/>
              <a:t>The court held it means “useful”</a:t>
            </a:r>
          </a:p>
          <a:p>
            <a:pPr lvl="1"/>
            <a:r>
              <a:rPr lang="en-US" sz="1600" i="1" dirty="0" smtClean="0"/>
              <a:t>Webster’s Dictionary, </a:t>
            </a:r>
            <a:r>
              <a:rPr lang="en-US" sz="1600" i="1" dirty="0" err="1" smtClean="0"/>
              <a:t>Qualitex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TrafFix</a:t>
            </a:r>
            <a:r>
              <a:rPr lang="en-US" sz="1600" i="1" dirty="0" smtClean="0"/>
              <a:t>, Wal-Mart,</a:t>
            </a:r>
            <a:r>
              <a:rPr lang="en-US" sz="1600" dirty="0" smtClean="0"/>
              <a:t> </a:t>
            </a:r>
            <a:r>
              <a:rPr lang="en-US" sz="1600" i="1" dirty="0" smtClean="0"/>
              <a:t>McCarthy on Trademarks,</a:t>
            </a:r>
            <a:r>
              <a:rPr lang="en-US" sz="1600" dirty="0" smtClean="0"/>
              <a:t> and others</a:t>
            </a:r>
          </a:p>
          <a:p>
            <a:pPr lvl="1"/>
            <a:r>
              <a:rPr lang="en-US" sz="1600" dirty="0" smtClean="0"/>
              <a:t>Evidence helpful to prove functionality</a:t>
            </a:r>
          </a:p>
          <a:p>
            <a:pPr lvl="2"/>
            <a:r>
              <a:rPr lang="en-US" sz="1400" dirty="0" smtClean="0"/>
              <a:t>Evidence that shows a feature or design makes a product work better</a:t>
            </a:r>
          </a:p>
          <a:p>
            <a:pPr lvl="2"/>
            <a:r>
              <a:rPr lang="en-US" sz="1400" dirty="0" smtClean="0"/>
              <a:t>It is strong evidence of functionality if a product’s marketer touts a feature’s usefulness</a:t>
            </a:r>
          </a:p>
          <a:p>
            <a:pPr lvl="2"/>
            <a:r>
              <a:rPr lang="en-US" sz="1400" dirty="0" smtClean="0"/>
              <a:t>A utility patent is strong evidence that the features claimed are functional</a:t>
            </a:r>
          </a:p>
          <a:p>
            <a:pPr lvl="2"/>
            <a:r>
              <a:rPr lang="en-US" sz="1400" dirty="0" smtClean="0"/>
              <a:t>If there are only a few ways to design a product, the design is functional. Evidence of other workable designs is not enough to make a design non-functional.</a:t>
            </a:r>
          </a:p>
          <a:p>
            <a:endParaRPr lang="en-US" sz="1800" dirty="0" smtClean="0"/>
          </a:p>
          <a:p>
            <a:pPr lvl="1"/>
            <a:endParaRPr lang="en-US" sz="1600" dirty="0" smtClean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EF094-1E8D-4681-B26C-EA19D4C71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Law 2020</a:t>
            </a:r>
          </a:p>
        </p:txBody>
      </p:sp>
    </p:spTree>
    <p:extLst>
      <p:ext uri="{BB962C8B-B14F-4D97-AF65-F5344CB8AC3E}">
        <p14:creationId xmlns:p14="http://schemas.microsoft.com/office/powerpoint/2010/main" val="30551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7FE48-71BC-814B-94A0-6DFD194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08FD-1244-41CF-AC51-FF46BE88037F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2E5245-DB2B-4038-940C-BE5840F8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313483"/>
            <a:ext cx="8071842" cy="519139"/>
          </a:xfrm>
        </p:spPr>
        <p:txBody>
          <a:bodyPr/>
          <a:lstStyle/>
          <a:p>
            <a:r>
              <a:rPr lang="en-US" dirty="0" smtClean="0"/>
              <a:t>Holding: </a:t>
            </a:r>
            <a:r>
              <a:rPr lang="en-US" dirty="0" err="1" smtClean="0"/>
              <a:t>Pocky</a:t>
            </a:r>
            <a:r>
              <a:rPr lang="en-US" dirty="0" smtClean="0"/>
              <a:t> Trade Dress is Functional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256D37-BB7C-4FAD-97DB-ED714C2F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780158"/>
            <a:ext cx="8607552" cy="3537011"/>
          </a:xfrm>
        </p:spPr>
        <p:txBody>
          <a:bodyPr/>
          <a:lstStyle/>
          <a:p>
            <a:r>
              <a:rPr lang="en-US" sz="1800" dirty="0" smtClean="0"/>
              <a:t>Design makes it work better as a snack</a:t>
            </a:r>
          </a:p>
          <a:p>
            <a:pPr lvl="1"/>
            <a:r>
              <a:rPr lang="en-US" sz="1600" dirty="0" smtClean="0"/>
              <a:t>Uncoated part of biscuit allows for eating without getting chocolate on hands</a:t>
            </a:r>
          </a:p>
          <a:p>
            <a:pPr lvl="1"/>
            <a:r>
              <a:rPr lang="en-US" sz="1600" dirty="0" smtClean="0"/>
              <a:t>Stick shape makes it easy to hold and allows for packing many sticks in each box</a:t>
            </a:r>
          </a:p>
          <a:p>
            <a:r>
              <a:rPr lang="en-US" sz="1800" dirty="0" smtClean="0"/>
              <a:t>Ezaki Glico promotes utilitarian advantages</a:t>
            </a:r>
          </a:p>
          <a:p>
            <a:pPr lvl="1"/>
            <a:r>
              <a:rPr lang="en-US" sz="1600" dirty="0" smtClean="0"/>
              <a:t>Ezaki Glico promotes the convenient design, no mess handle, and portability</a:t>
            </a:r>
          </a:p>
          <a:p>
            <a:r>
              <a:rPr lang="en-US" sz="1800" dirty="0" smtClean="0"/>
              <a:t>Alternative designs do not make design non-functional</a:t>
            </a:r>
          </a:p>
          <a:p>
            <a:pPr lvl="1"/>
            <a:r>
              <a:rPr lang="en-US" sz="1600" dirty="0" smtClean="0"/>
              <a:t>9 examples of other partly-chocolate-coated snacks that do not look like </a:t>
            </a:r>
            <a:r>
              <a:rPr lang="en-US" sz="1600" dirty="0" err="1" smtClean="0"/>
              <a:t>Pocky</a:t>
            </a:r>
            <a:r>
              <a:rPr lang="en-US" sz="1600" dirty="0" smtClean="0"/>
              <a:t> sticks are not dispositive of non-functionality</a:t>
            </a:r>
          </a:p>
          <a:p>
            <a:r>
              <a:rPr lang="en-US" sz="1800" dirty="0" smtClean="0"/>
              <a:t>Utility patent irrelevant here</a:t>
            </a:r>
          </a:p>
          <a:p>
            <a:pPr lvl="1"/>
            <a:r>
              <a:rPr lang="en-US" sz="1600" dirty="0" smtClean="0"/>
              <a:t>Ezaki Glico’s utility patent for manufacturing methods irrelevant because it does not overlap with claimed trade dress</a:t>
            </a:r>
          </a:p>
          <a:p>
            <a:endParaRPr lang="en-US" sz="1800" dirty="0" smtClean="0"/>
          </a:p>
          <a:p>
            <a:pPr lvl="1"/>
            <a:endParaRPr lang="en-US" sz="1600" dirty="0" smtClean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EF094-1E8D-4681-B26C-EA19D4C71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Law 2020</a:t>
            </a:r>
          </a:p>
        </p:txBody>
      </p:sp>
    </p:spTree>
    <p:extLst>
      <p:ext uri="{BB962C8B-B14F-4D97-AF65-F5344CB8AC3E}">
        <p14:creationId xmlns:p14="http://schemas.microsoft.com/office/powerpoint/2010/main" val="17742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47FE48-71BC-814B-94A0-6DFD194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08FD-1244-41CF-AC51-FF46BE88037F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2E5245-DB2B-4038-940C-BE5840F8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7" y="313483"/>
            <a:ext cx="8071842" cy="519139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That’s </a:t>
            </a:r>
            <a:r>
              <a:rPr lang="en-US" dirty="0" smtClean="0"/>
              <a:t>the way the cookie crumbles”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EF094-1E8D-4681-B26C-EA19D4C71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Design Law 2020</a:t>
            </a:r>
          </a:p>
        </p:txBody>
      </p:sp>
      <p:pic>
        <p:nvPicPr>
          <p:cNvPr id="1026" name="Picture 2" descr="That's the Way the Cookie Crumbles what er are left with is.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83" y="987022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164_BW_PPT_Template_16x9_PRO.potx [Read-Only]" id="{C0F55AC2-0A88-4EAC-978C-42F8FA916B09}" vid="{6A1B5B07-533F-4164-BD8B-7156FC965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677</Words>
  <Application>Microsoft Office PowerPoint</Application>
  <PresentationFormat>On-screen Show (16:9)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(Headings)</vt:lpstr>
      <vt:lpstr>Courier New</vt:lpstr>
      <vt:lpstr>Rockwell</vt:lpstr>
      <vt:lpstr>Office Theme</vt:lpstr>
      <vt:lpstr>LIGHTNING ROUND III:  Update on Trademark Protection for Designs </vt:lpstr>
      <vt:lpstr>Trade Dress</vt:lpstr>
      <vt:lpstr>Ezaki Glico Kabushiki Kaisha v. Lotte Int'l Am. Corp.</vt:lpstr>
      <vt:lpstr>PowerPoint Presentation</vt:lpstr>
      <vt:lpstr>Case History</vt:lpstr>
      <vt:lpstr>3rd Cir. Opinion</vt:lpstr>
      <vt:lpstr>Key Dispute: Meaning of Functional</vt:lpstr>
      <vt:lpstr>Holding: Pocky Trade Dress is Functional</vt:lpstr>
      <vt:lpstr>“That’s the way the cookie crumbles”</vt:lpstr>
      <vt:lpstr>Not Discussed?</vt:lpstr>
      <vt:lpstr>Stay Tuned…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Katie Fink</cp:lastModifiedBy>
  <cp:revision>31</cp:revision>
  <cp:lastPrinted>2018-10-11T19:40:10Z</cp:lastPrinted>
  <dcterms:created xsi:type="dcterms:W3CDTF">2020-01-23T15:47:12Z</dcterms:created>
  <dcterms:modified xsi:type="dcterms:W3CDTF">2020-12-07T18:02:08Z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